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Fira Sans Extra Condensed Medium"/>
      <p:regular r:id="rId21"/>
      <p:bold r:id="rId22"/>
      <p:italic r:id="rId23"/>
      <p:boldItalic r:id="rId24"/>
    </p:embeddedFont>
    <p:embeddedFont>
      <p:font typeface="Varela Round"/>
      <p:regular r:id="rId25"/>
    </p:embeddedFont>
    <p:embeddedFont>
      <p:font typeface="Righteous"/>
      <p:regular r:id="rId26"/>
    </p:embeddedFont>
    <p:embeddedFont>
      <p:font typeface="Work Sans"/>
      <p:regular r:id="rId27"/>
      <p:bold r:id="rId28"/>
      <p:italic r:id="rId29"/>
      <p:boldItalic r:id="rId30"/>
    </p:embeddedFont>
    <p:embeddedFont>
      <p:font typeface="Work Sans Regula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ighteous-regular.fntdata"/><Relationship Id="rId25" Type="http://schemas.openxmlformats.org/officeDocument/2006/relationships/font" Target="fonts/VarelaRound-regular.fntdata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Regular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7.xml"/><Relationship Id="rId33" Type="http://schemas.openxmlformats.org/officeDocument/2006/relationships/font" Target="fonts/WorkSansRegular-italic.fntdata"/><Relationship Id="rId10" Type="http://schemas.openxmlformats.org/officeDocument/2006/relationships/slide" Target="slides/slide6.xml"/><Relationship Id="rId32" Type="http://schemas.openxmlformats.org/officeDocument/2006/relationships/font" Target="fonts/WorkSansRegula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WorkSansRegular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1f799c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1f799c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012df1a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012df1a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012df1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012df1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1f799c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1f799c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b1f799c4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b1f799c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b268f38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b268f3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1f799c4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1f799c4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012df1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012df1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268f38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b268f38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012df1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3012df1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012df1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012df1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012df1a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012df1a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3012df1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3012df1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4"/>
              </a:rPr>
              <a:t>Freepik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ctrTitle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ctrTitle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ctrTitle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ctrTitle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ctrTitle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4" type="ctrTitle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6" type="ctrTitle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8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ctrTitle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ctrTitle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2260263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261348" y="2276275"/>
            <a:ext cx="2272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>
            <a:off x="5410429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5411498" y="2276275"/>
            <a:ext cx="22143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3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1"/>
          <p:cNvSpPr txBox="1"/>
          <p:nvPr>
            <p:ph hasCustomPrompt="1"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3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3"/>
          <p:cNvSpPr txBox="1"/>
          <p:nvPr>
            <p:ph hasCustomPrompt="1" idx="3" type="title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4" type="subTitle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5" type="title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3">
  <p:cSld name="CUSTOM_1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ctrTitle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subTitle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1630050" y="600875"/>
            <a:ext cx="3624600" cy="4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4268550" y="1023200"/>
            <a:ext cx="4194300" cy="38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hasCustomPrompt="1" idx="2" type="title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hasCustomPrompt="1" idx="5" type="title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hasCustomPrompt="1" idx="8" type="title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14" type="title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1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6"/>
          <p:cNvSpPr txBox="1"/>
          <p:nvPr>
            <p:ph hasCustomPrompt="1"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ctrTitle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9"/>
          <p:cNvSpPr txBox="1"/>
          <p:nvPr>
            <p:ph idx="2" type="ctrTitle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9"/>
          <p:cNvSpPr txBox="1"/>
          <p:nvPr>
            <p:ph idx="4" type="ctrTitle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5" type="subTitle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E1E1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Relationship Id="rId11" Type="http://schemas.openxmlformats.org/officeDocument/2006/relationships/image" Target="../media/image27.png"/><Relationship Id="rId10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89" r="89" t="0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type="ctrTitle"/>
          </p:nvPr>
        </p:nvSpPr>
        <p:spPr>
          <a:xfrm>
            <a:off x="1730150" y="196957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LIST &amp; DICTIONARY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6414756" y="3095774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FCF2"/>
                </a:solidFill>
              </a:rPr>
              <a:t>Some powerful tools of python</a:t>
            </a:r>
            <a:endParaRPr>
              <a:solidFill>
                <a:srgbClr val="3AFCF2"/>
              </a:solidFill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3725" y="0"/>
            <a:ext cx="960275" cy="10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idx="1" type="subTitle"/>
          </p:nvPr>
        </p:nvSpPr>
        <p:spPr>
          <a:xfrm flipH="1">
            <a:off x="2083725" y="457200"/>
            <a:ext cx="5340600" cy="26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Dictionaries are a way to store information that is connected in some way.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contains an unorganized collection of data values ( for example, a map).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Dictionaries store information in key-value pairs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3800" y="8331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900" y="2562213"/>
            <a:ext cx="46482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ctrTitle"/>
          </p:nvPr>
        </p:nvSpPr>
        <p:spPr>
          <a:xfrm>
            <a:off x="2021591" y="4205550"/>
            <a:ext cx="5312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VS DICTIONARY</a:t>
            </a:r>
            <a:endParaRPr/>
          </a:p>
        </p:txBody>
      </p:sp>
      <p:sp>
        <p:nvSpPr>
          <p:cNvPr id="257" name="Google Shape;257;p40"/>
          <p:cNvSpPr txBox="1"/>
          <p:nvPr>
            <p:ph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 rotWithShape="1">
          <a:blip r:embed="rId4">
            <a:alphaModFix/>
          </a:blip>
          <a:srcRect b="6747" l="0" r="0" t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idx="15" type="title"/>
          </p:nvPr>
        </p:nvSpPr>
        <p:spPr>
          <a:xfrm>
            <a:off x="1721801" y="-33450"/>
            <a:ext cx="56004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LISTS VS DICTIONARIES</a:t>
            </a:r>
            <a:endParaRPr sz="3000"/>
          </a:p>
        </p:txBody>
      </p:sp>
      <p:sp>
        <p:nvSpPr>
          <p:cNvPr id="265" name="Google Shape;265;p41"/>
          <p:cNvSpPr txBox="1"/>
          <p:nvPr>
            <p:ph type="ctrTitle"/>
          </p:nvPr>
        </p:nvSpPr>
        <p:spPr>
          <a:xfrm>
            <a:off x="2825866" y="11663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COMMON</a:t>
            </a:r>
            <a:endParaRPr sz="2500"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2825900" y="1312925"/>
            <a:ext cx="38178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They are mutable.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They are dynamic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They can be nested.</a:t>
            </a:r>
            <a:endParaRPr sz="2000"/>
          </a:p>
        </p:txBody>
      </p:sp>
      <p:sp>
        <p:nvSpPr>
          <p:cNvPr id="267" name="Google Shape;267;p41"/>
          <p:cNvSpPr txBox="1"/>
          <p:nvPr>
            <p:ph idx="6" type="ctrTitle"/>
          </p:nvPr>
        </p:nvSpPr>
        <p:spPr>
          <a:xfrm>
            <a:off x="2825878" y="2816350"/>
            <a:ext cx="25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DIFFERENCES</a:t>
            </a:r>
            <a:endParaRPr sz="2500"/>
          </a:p>
        </p:txBody>
      </p:sp>
      <p:sp>
        <p:nvSpPr>
          <p:cNvPr id="268" name="Google Shape;268;p41"/>
          <p:cNvSpPr txBox="1"/>
          <p:nvPr>
            <p:ph idx="7" type="subTitle"/>
          </p:nvPr>
        </p:nvSpPr>
        <p:spPr>
          <a:xfrm>
            <a:off x="2825875" y="3277825"/>
            <a:ext cx="40560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List can be accessed through index positions.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Dictionary elements are accessed through keys.</a:t>
            </a:r>
            <a:endParaRPr sz="2000"/>
          </a:p>
        </p:txBody>
      </p:sp>
      <p:sp>
        <p:nvSpPr>
          <p:cNvPr id="269" name="Google Shape;269;p41"/>
          <p:cNvSpPr/>
          <p:nvPr/>
        </p:nvSpPr>
        <p:spPr>
          <a:xfrm flipH="1" rot="10800000">
            <a:off x="2979725" y="2650586"/>
            <a:ext cx="2942400" cy="25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chemeClr val="accent1">
                <a:alpha val="7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/>
          <p:nvPr/>
        </p:nvSpPr>
        <p:spPr>
          <a:xfrm>
            <a:off x="2107400" y="832075"/>
            <a:ext cx="7104300" cy="431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2739150" y="926300"/>
            <a:ext cx="63453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/>
            </a:br>
            <a:r>
              <a:rPr lang="en" sz="1800"/>
              <a:t>Since a dictionary “connects” two values, it has two types of elements: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Keys</a:t>
            </a:r>
            <a:r>
              <a:rPr lang="en" sz="1800"/>
              <a:t>: a key is a value that is equivalent of “indices”.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Values</a:t>
            </a:r>
            <a:r>
              <a:rPr lang="en" sz="1800"/>
              <a:t>: these are the values that you can access with their corresponding key.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833450" y="118975"/>
            <a:ext cx="74058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“Anatomy” of a Python Dictionary</a:t>
            </a:r>
            <a:endParaRPr sz="2500"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850" y="3269900"/>
            <a:ext cx="3518800" cy="1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833450" y="423775"/>
            <a:ext cx="74058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SYNTAX</a:t>
            </a:r>
            <a:endParaRPr sz="2500"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59375"/>
            <a:ext cx="7234250" cy="15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0" y="-145875"/>
            <a:ext cx="7801501" cy="52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>
            <p:ph type="ctrTitle"/>
          </p:nvPr>
        </p:nvSpPr>
        <p:spPr>
          <a:xfrm flipH="1">
            <a:off x="1990000" y="1046900"/>
            <a:ext cx="54714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CONNECT WITH ME:</a:t>
            </a:r>
            <a:endParaRPr sz="38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858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4150" y="1883563"/>
            <a:ext cx="446125" cy="4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>
            <p:ph type="ctrTitle"/>
          </p:nvPr>
        </p:nvSpPr>
        <p:spPr>
          <a:xfrm flipH="1">
            <a:off x="3402700" y="1869150"/>
            <a:ext cx="2390100" cy="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aakansha-jain99</a:t>
            </a:r>
            <a:endParaRPr sz="1800"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4150" y="2372900"/>
            <a:ext cx="446125" cy="4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>
            <p:ph type="ctrTitle"/>
          </p:nvPr>
        </p:nvSpPr>
        <p:spPr>
          <a:xfrm flipH="1">
            <a:off x="3336100" y="2326350"/>
            <a:ext cx="2151900" cy="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Aakansha99</a:t>
            </a:r>
            <a:endParaRPr sz="1800"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4150" y="2862225"/>
            <a:ext cx="446125" cy="4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>
            <p:ph type="ctrTitle"/>
          </p:nvPr>
        </p:nvSpPr>
        <p:spPr>
          <a:xfrm flipH="1">
            <a:off x="3353800" y="2859749"/>
            <a:ext cx="2743800" cy="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@jain_aakansha99</a:t>
            </a:r>
            <a:endParaRPr sz="1800"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43200" y="3421025"/>
            <a:ext cx="446125" cy="4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>
            <p:ph type="ctrTitle"/>
          </p:nvPr>
        </p:nvSpPr>
        <p:spPr>
          <a:xfrm flipH="1">
            <a:off x="3277600" y="3393149"/>
            <a:ext cx="2743800" cy="4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@jainaakansha28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5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>
            <p:ph type="ctrTitle"/>
          </p:nvPr>
        </p:nvSpPr>
        <p:spPr>
          <a:xfrm flipH="1">
            <a:off x="3629100" y="1525800"/>
            <a:ext cx="4171800" cy="17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699997">
            <a:off x="701549" y="81618"/>
            <a:ext cx="2220026" cy="266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1930750" y="3598620"/>
            <a:ext cx="855107" cy="8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" type="subTitle"/>
          </p:nvPr>
        </p:nvSpPr>
        <p:spPr>
          <a:xfrm flipH="1">
            <a:off x="2693325" y="1371600"/>
            <a:ext cx="5340600" cy="26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AAKANSHA JAIN</a:t>
            </a:r>
            <a:endParaRPr sz="3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BTech(IT) IInd yr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Banasthali University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MERN Developer |  ML Enthusiast |Data Analyst | Blogger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000" y="9093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subTitle"/>
          </p:nvPr>
        </p:nvSpPr>
        <p:spPr>
          <a:xfrm flipH="1">
            <a:off x="2693325" y="990600"/>
            <a:ext cx="5340600" cy="26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failed==True: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keepGoing()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neverGiveUp()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celebrateHowAwesomeYouAre()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neverStopCoding()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# Never Stop Improving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2000" y="9093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b="4636" l="0" r="0" t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189" name="Google Shape;189;p33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190" name="Google Shape;190;p33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VS DICTIONARY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5">
            <a:alphaModFix/>
          </a:blip>
          <a:srcRect b="6822" l="0" r="0" t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 rotWithShape="1">
          <a:blip r:embed="rId6">
            <a:alphaModFix/>
          </a:blip>
          <a:srcRect b="6747" l="0" r="0" t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ctrTitle"/>
          </p:nvPr>
        </p:nvSpPr>
        <p:spPr>
          <a:xfrm>
            <a:off x="617619" y="7170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200" name="Google Shape;200;p34"/>
          <p:cNvSpPr txBox="1"/>
          <p:nvPr>
            <p:ph idx="2" type="title"/>
          </p:nvPr>
        </p:nvSpPr>
        <p:spPr>
          <a:xfrm>
            <a:off x="617619" y="190374"/>
            <a:ext cx="8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4">
            <a:alphaModFix/>
          </a:blip>
          <a:srcRect b="4643" l="0" r="0" t="4661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71050"/>
            <a:ext cx="3797600" cy="284681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idx="4294967295" type="body"/>
          </p:nvPr>
        </p:nvSpPr>
        <p:spPr>
          <a:xfrm>
            <a:off x="366950" y="4442325"/>
            <a:ext cx="33426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Let’s get started with Lists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2739150" y="1002500"/>
            <a:ext cx="61311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Semi Condensed"/>
              <a:buChar char="●"/>
            </a:pPr>
            <a:r>
              <a:rPr lang="en" sz="2000"/>
              <a:t>Data structure in Python.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Semi Condensed"/>
              <a:buChar char="●"/>
            </a:pPr>
            <a:r>
              <a:rPr lang="en" sz="2000"/>
              <a:t>Like dynamic sized arrays.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 Semi Condensed"/>
              <a:buChar char="●"/>
            </a:pPr>
            <a:r>
              <a:rPr lang="en" sz="2000"/>
              <a:t>Can contain heterogeneous data types.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Mutable.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 rot="-5400000">
            <a:off x="-973100" y="1919425"/>
            <a:ext cx="37818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LIST?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CODE IT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7920" l="0" r="0" t="7911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6822" l="0" r="0" t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6072" y="902212"/>
            <a:ext cx="3339074" cy="33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025" y="745650"/>
            <a:ext cx="5388774" cy="3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